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9" r:id="rId14"/>
    <p:sldId id="268" r:id="rId15"/>
    <p:sldId id="271" r:id="rId16"/>
    <p:sldId id="272" r:id="rId17"/>
    <p:sldId id="273" r:id="rId18"/>
    <p:sldId id="274" r:id="rId19"/>
    <p:sldId id="276" r:id="rId20"/>
    <p:sldId id="275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2" d="100"/>
          <a:sy n="82" d="100"/>
        </p:scale>
        <p:origin x="20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FCBBA-905A-4FD1-BFBA-F3EE6DA2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81098"/>
            <a:ext cx="8986580" cy="283240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D287E-F1C8-463F-8429-D1B5B158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63522"/>
            <a:ext cx="8986580" cy="65031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F44ED-7973-4A99-B2CA-A8962BCE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F96F2-D6BE-49AC-A605-5AE87C3F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FC50-B13C-4B63-AE64-F71A6EDE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75A547-BCD1-42BE-966E-53CA0AB93165}"/>
              </a:ext>
            </a:extLst>
          </p:cNvPr>
          <p:cNvCxnSpPr>
            <a:cxnSpLocks/>
          </p:cNvCxnSpPr>
          <p:nvPr/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61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3BF2-BCE9-47D7-B1C0-1F0E4936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722E9-C3E4-48AF-996A-495AE659F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9E516-382B-4845-93BF-20C16EE0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96E16-F168-442A-843C-5D490D54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61BEA-A969-437A-BD8B-CB1B709A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6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28449-3E11-45FF-BF3A-651867603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72500" y="870625"/>
            <a:ext cx="2476499" cy="50292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0EAB0-2DFA-4CBA-86B1-1826EF52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43000" y="870625"/>
            <a:ext cx="7324928" cy="50292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22F89-E1F5-45D7-945A-8A2886C4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7E82-5FB8-4289-AD0C-0BA788E1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A4046-1A2C-41F5-A177-1C3919C2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8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D6F3-88F1-4195-8395-57AA096B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D06C-EB08-40B3-AFB3-A62F4411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3962F-B413-4C4C-A490-724DDB9E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71813-4E87-4C04-835D-76246010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2BA3-033C-491E-A045-F0052AC1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0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19AD-2EDD-4B4F-9F9E-46A44418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09738"/>
            <a:ext cx="852095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E5927-21D5-4EBA-A112-CAD1BD38B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589466"/>
            <a:ext cx="8520952" cy="8132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F0D16-9D87-4D76-A5A5-534E24B7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F387-5AAC-45D0-ABCE-B1CF4BC7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AF6FE-0006-4F40-A7FB-E0FDBADF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46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AADE-587E-4574-B21B-7ABDE5A2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F9DA5-4DFB-4211-A58A-FFD842C27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339501"/>
            <a:ext cx="4798979" cy="3550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99F26-66AF-4614-91CE-C93A24BA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0020" y="2339501"/>
            <a:ext cx="4798980" cy="35505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F678E-59B5-4DF9-ABCB-506B9CB7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50A53-317B-444A-9BA2-F69CDBF5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269A1-B0FB-4C8F-B6AA-0718C92D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3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BBBF-42B2-4A5D-B145-46983A53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33272"/>
            <a:ext cx="9905999" cy="846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4BE44-5271-4B5D-B649-35E3AF20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2067127"/>
            <a:ext cx="4798980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7891E-0C0A-4688-97DD-C0715E322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1" y="2864795"/>
            <a:ext cx="4798978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EAF30-3412-49B0-93D1-596CC269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18" y="2067127"/>
            <a:ext cx="4798981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7B9B7-F41C-4314-9F0C-BB84547FB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019" y="2864795"/>
            <a:ext cx="4798982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1587F-6AFC-4906-86EB-6B0A86EE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4BE2C5-583B-49BC-9864-B01EEF79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9B236-45F5-4CC6-8D53-A6903A1C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78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6B206-0678-4577-B79F-760526A5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22615"/>
            <a:ext cx="8175171" cy="42127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5FCB8-AFD3-4801-BBD6-9548F4CF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DACF8-CBC0-416B-B28E-EE18C423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C7421-FF49-4CE9-87D0-2B4FFE0E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7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9CBFE-15AA-4447-9F9C-D8B0BEB2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48227-EC1E-4063-9682-891A2DB1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C6A63-C3F4-4563-A542-9A41AC94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6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00C1-FE18-461C-801C-8626C775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0"/>
            <a:ext cx="3932237" cy="19649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4CFF3-3406-49E3-9D5A-1BE90FFA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451" y="987425"/>
            <a:ext cx="542154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D14FF-9082-4BBA-BC7A-F4C5B7859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62464"/>
            <a:ext cx="3932237" cy="2206523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A2726-EB8E-4DF7-9A1B-F03BD8C7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929BE-611C-4FE6-B0A5-E0FF9DF9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0B32-1D0E-4BCD-8850-59EA235F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2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1460E-1069-4FCA-B04E-28F77C861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3614" y="987425"/>
            <a:ext cx="55353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38C1E-867B-4FE9-8783-9B1246AEB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57601"/>
            <a:ext cx="3932236" cy="2211388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21568-4870-46F2-9F7E-F4107020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3CC65-0E73-45A1-9D4F-3F4559B3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C58CD-9BC3-431E-A7B4-D596A7F0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8F756-D171-474C-8B1A-C818032F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1"/>
            <a:ext cx="3932236" cy="195942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884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C2F78B-DEE8-4195-A196-DFC51BDADFF9}"/>
              </a:ext>
            </a:extLst>
          </p:cNvPr>
          <p:cNvSpPr/>
          <p:nvPr/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D79D08-4BE8-4799-BE09-5078DFEE2256}"/>
              </a:ext>
            </a:extLst>
          </p:cNvPr>
          <p:cNvSpPr/>
          <p:nvPr/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5D65A1-16CB-407F-993F-2A6D59BCC0C8}"/>
              </a:ext>
            </a:extLst>
          </p:cNvPr>
          <p:cNvCxnSpPr>
            <a:cxnSpLocks/>
          </p:cNvCxnSpPr>
          <p:nvPr/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018A2-815D-41B0-A189-FDF7A5E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FAE63-1276-4C7C-BFF5-F5DF1CDB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80268-2D73-487C-843B-51648AE1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61E6D-D51F-4BD7-B59D-19AF1791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01B1-1C93-41C2-AEE1-815DEA51B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91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29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jakevdp.github.io/blog/2013/08/28/understanding-the-fft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probabilistic-matrix-factorization-b7852244a321" TargetMode="External"/><Relationship Id="rId2" Type="http://schemas.openxmlformats.org/officeDocument/2006/relationships/hyperlink" Target="https://www.youtube.com/watch?v=nmgFG7PUHf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Cooley%E2%80%93Tukey_FFT_algorith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E524F2-C7AF-4466-BA99-09C19DE0D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391DB8F-CD1E-4B48-81D6-9781BA3F4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3268" y="5474"/>
            <a:ext cx="9098732" cy="6858000"/>
          </a:xfrm>
          <a:custGeom>
            <a:avLst/>
            <a:gdLst>
              <a:gd name="connsiteX0" fmla="*/ 6010592 w 9098732"/>
              <a:gd name="connsiteY0" fmla="*/ 0 h 6858000"/>
              <a:gd name="connsiteX1" fmla="*/ 6873692 w 9098732"/>
              <a:gd name="connsiteY1" fmla="*/ 0 h 6858000"/>
              <a:gd name="connsiteX2" fmla="*/ 6873692 w 9098732"/>
              <a:gd name="connsiteY2" fmla="*/ 1553955 h 6858000"/>
              <a:gd name="connsiteX3" fmla="*/ 8235629 w 9098732"/>
              <a:gd name="connsiteY3" fmla="*/ 4 h 6858000"/>
              <a:gd name="connsiteX4" fmla="*/ 8235630 w 9098732"/>
              <a:gd name="connsiteY4" fmla="*/ 2 h 6858000"/>
              <a:gd name="connsiteX5" fmla="*/ 8235632 w 9098732"/>
              <a:gd name="connsiteY5" fmla="*/ 0 h 6858000"/>
              <a:gd name="connsiteX6" fmla="*/ 9098732 w 9098732"/>
              <a:gd name="connsiteY6" fmla="*/ 0 h 6858000"/>
              <a:gd name="connsiteX7" fmla="*/ 9098732 w 9098732"/>
              <a:gd name="connsiteY7" fmla="*/ 6858000 h 6858000"/>
              <a:gd name="connsiteX8" fmla="*/ 6873692 w 9098732"/>
              <a:gd name="connsiteY8" fmla="*/ 6858000 h 6858000"/>
              <a:gd name="connsiteX9" fmla="*/ 2225040 w 9098732"/>
              <a:gd name="connsiteY9" fmla="*/ 6858000 h 6858000"/>
              <a:gd name="connsiteX10" fmla="*/ 0 w 9098732"/>
              <a:gd name="connsiteY10" fmla="*/ 6858000 h 6858000"/>
              <a:gd name="connsiteX11" fmla="*/ 6010589 w 9098732"/>
              <a:gd name="connsiteY11" fmla="*/ 4 h 6858000"/>
              <a:gd name="connsiteX12" fmla="*/ 6010590 w 9098732"/>
              <a:gd name="connsiteY12" fmla="*/ 2 h 6858000"/>
              <a:gd name="connsiteX0" fmla="*/ 6010592 w 9098732"/>
              <a:gd name="connsiteY0" fmla="*/ 0 h 6858000"/>
              <a:gd name="connsiteX1" fmla="*/ 6873692 w 9098732"/>
              <a:gd name="connsiteY1" fmla="*/ 0 h 6858000"/>
              <a:gd name="connsiteX2" fmla="*/ 8235629 w 9098732"/>
              <a:gd name="connsiteY2" fmla="*/ 4 h 6858000"/>
              <a:gd name="connsiteX3" fmla="*/ 8235630 w 9098732"/>
              <a:gd name="connsiteY3" fmla="*/ 2 h 6858000"/>
              <a:gd name="connsiteX4" fmla="*/ 8235632 w 9098732"/>
              <a:gd name="connsiteY4" fmla="*/ 0 h 6858000"/>
              <a:gd name="connsiteX5" fmla="*/ 9098732 w 9098732"/>
              <a:gd name="connsiteY5" fmla="*/ 0 h 6858000"/>
              <a:gd name="connsiteX6" fmla="*/ 9098732 w 9098732"/>
              <a:gd name="connsiteY6" fmla="*/ 6858000 h 6858000"/>
              <a:gd name="connsiteX7" fmla="*/ 6873692 w 9098732"/>
              <a:gd name="connsiteY7" fmla="*/ 6858000 h 6858000"/>
              <a:gd name="connsiteX8" fmla="*/ 2225040 w 9098732"/>
              <a:gd name="connsiteY8" fmla="*/ 6858000 h 6858000"/>
              <a:gd name="connsiteX9" fmla="*/ 0 w 9098732"/>
              <a:gd name="connsiteY9" fmla="*/ 6858000 h 6858000"/>
              <a:gd name="connsiteX10" fmla="*/ 6010589 w 9098732"/>
              <a:gd name="connsiteY10" fmla="*/ 4 h 6858000"/>
              <a:gd name="connsiteX11" fmla="*/ 6010590 w 9098732"/>
              <a:gd name="connsiteY11" fmla="*/ 2 h 6858000"/>
              <a:gd name="connsiteX12" fmla="*/ 6010592 w 9098732"/>
              <a:gd name="connsiteY12" fmla="*/ 0 h 6858000"/>
              <a:gd name="connsiteX0" fmla="*/ 6010592 w 9098732"/>
              <a:gd name="connsiteY0" fmla="*/ 0 h 6858000"/>
              <a:gd name="connsiteX1" fmla="*/ 8235629 w 9098732"/>
              <a:gd name="connsiteY1" fmla="*/ 4 h 6858000"/>
              <a:gd name="connsiteX2" fmla="*/ 8235630 w 9098732"/>
              <a:gd name="connsiteY2" fmla="*/ 2 h 6858000"/>
              <a:gd name="connsiteX3" fmla="*/ 8235632 w 9098732"/>
              <a:gd name="connsiteY3" fmla="*/ 0 h 6858000"/>
              <a:gd name="connsiteX4" fmla="*/ 9098732 w 9098732"/>
              <a:gd name="connsiteY4" fmla="*/ 0 h 6858000"/>
              <a:gd name="connsiteX5" fmla="*/ 9098732 w 9098732"/>
              <a:gd name="connsiteY5" fmla="*/ 6858000 h 6858000"/>
              <a:gd name="connsiteX6" fmla="*/ 6873692 w 9098732"/>
              <a:gd name="connsiteY6" fmla="*/ 6858000 h 6858000"/>
              <a:gd name="connsiteX7" fmla="*/ 2225040 w 9098732"/>
              <a:gd name="connsiteY7" fmla="*/ 6858000 h 6858000"/>
              <a:gd name="connsiteX8" fmla="*/ 0 w 9098732"/>
              <a:gd name="connsiteY8" fmla="*/ 6858000 h 6858000"/>
              <a:gd name="connsiteX9" fmla="*/ 6010589 w 9098732"/>
              <a:gd name="connsiteY9" fmla="*/ 4 h 6858000"/>
              <a:gd name="connsiteX10" fmla="*/ 6010590 w 9098732"/>
              <a:gd name="connsiteY10" fmla="*/ 2 h 6858000"/>
              <a:gd name="connsiteX11" fmla="*/ 6010592 w 9098732"/>
              <a:gd name="connsiteY11" fmla="*/ 0 h 6858000"/>
              <a:gd name="connsiteX0" fmla="*/ 6010592 w 9098732"/>
              <a:gd name="connsiteY0" fmla="*/ 0 h 6858000"/>
              <a:gd name="connsiteX1" fmla="*/ 8235629 w 9098732"/>
              <a:gd name="connsiteY1" fmla="*/ 4 h 6858000"/>
              <a:gd name="connsiteX2" fmla="*/ 8235630 w 9098732"/>
              <a:gd name="connsiteY2" fmla="*/ 2 h 6858000"/>
              <a:gd name="connsiteX3" fmla="*/ 9098732 w 9098732"/>
              <a:gd name="connsiteY3" fmla="*/ 0 h 6858000"/>
              <a:gd name="connsiteX4" fmla="*/ 9098732 w 9098732"/>
              <a:gd name="connsiteY4" fmla="*/ 6858000 h 6858000"/>
              <a:gd name="connsiteX5" fmla="*/ 6873692 w 9098732"/>
              <a:gd name="connsiteY5" fmla="*/ 6858000 h 6858000"/>
              <a:gd name="connsiteX6" fmla="*/ 2225040 w 9098732"/>
              <a:gd name="connsiteY6" fmla="*/ 6858000 h 6858000"/>
              <a:gd name="connsiteX7" fmla="*/ 0 w 9098732"/>
              <a:gd name="connsiteY7" fmla="*/ 6858000 h 6858000"/>
              <a:gd name="connsiteX8" fmla="*/ 6010589 w 9098732"/>
              <a:gd name="connsiteY8" fmla="*/ 4 h 6858000"/>
              <a:gd name="connsiteX9" fmla="*/ 6010590 w 9098732"/>
              <a:gd name="connsiteY9" fmla="*/ 2 h 6858000"/>
              <a:gd name="connsiteX10" fmla="*/ 6010592 w 9098732"/>
              <a:gd name="connsiteY10" fmla="*/ 0 h 6858000"/>
              <a:gd name="connsiteX0" fmla="*/ 6010592 w 9098732"/>
              <a:gd name="connsiteY0" fmla="*/ 0 h 6858000"/>
              <a:gd name="connsiteX1" fmla="*/ 8235629 w 9098732"/>
              <a:gd name="connsiteY1" fmla="*/ 4 h 6858000"/>
              <a:gd name="connsiteX2" fmla="*/ 8235630 w 9098732"/>
              <a:gd name="connsiteY2" fmla="*/ 2 h 6858000"/>
              <a:gd name="connsiteX3" fmla="*/ 9098732 w 9098732"/>
              <a:gd name="connsiteY3" fmla="*/ 0 h 6858000"/>
              <a:gd name="connsiteX4" fmla="*/ 9098732 w 9098732"/>
              <a:gd name="connsiteY4" fmla="*/ 6858000 h 6858000"/>
              <a:gd name="connsiteX5" fmla="*/ 2225040 w 9098732"/>
              <a:gd name="connsiteY5" fmla="*/ 6858000 h 6858000"/>
              <a:gd name="connsiteX6" fmla="*/ 0 w 9098732"/>
              <a:gd name="connsiteY6" fmla="*/ 6858000 h 6858000"/>
              <a:gd name="connsiteX7" fmla="*/ 6010589 w 9098732"/>
              <a:gd name="connsiteY7" fmla="*/ 4 h 6858000"/>
              <a:gd name="connsiteX8" fmla="*/ 6010590 w 9098732"/>
              <a:gd name="connsiteY8" fmla="*/ 2 h 6858000"/>
              <a:gd name="connsiteX9" fmla="*/ 6010592 w 9098732"/>
              <a:gd name="connsiteY9" fmla="*/ 0 h 6858000"/>
              <a:gd name="connsiteX0" fmla="*/ 6010592 w 9098732"/>
              <a:gd name="connsiteY0" fmla="*/ 0 h 6858000"/>
              <a:gd name="connsiteX1" fmla="*/ 8235629 w 9098732"/>
              <a:gd name="connsiteY1" fmla="*/ 4 h 6858000"/>
              <a:gd name="connsiteX2" fmla="*/ 8235630 w 9098732"/>
              <a:gd name="connsiteY2" fmla="*/ 2 h 6858000"/>
              <a:gd name="connsiteX3" fmla="*/ 9098732 w 9098732"/>
              <a:gd name="connsiteY3" fmla="*/ 0 h 6858000"/>
              <a:gd name="connsiteX4" fmla="*/ 9098732 w 9098732"/>
              <a:gd name="connsiteY4" fmla="*/ 6858000 h 6858000"/>
              <a:gd name="connsiteX5" fmla="*/ 0 w 9098732"/>
              <a:gd name="connsiteY5" fmla="*/ 6858000 h 6858000"/>
              <a:gd name="connsiteX6" fmla="*/ 6010589 w 9098732"/>
              <a:gd name="connsiteY6" fmla="*/ 4 h 6858000"/>
              <a:gd name="connsiteX7" fmla="*/ 6010590 w 9098732"/>
              <a:gd name="connsiteY7" fmla="*/ 2 h 6858000"/>
              <a:gd name="connsiteX8" fmla="*/ 6010592 w 909873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Network connection abstract against a white background">
            <a:extLst>
              <a:ext uri="{FF2B5EF4-FFF2-40B4-BE49-F238E27FC236}">
                <a16:creationId xmlns:a16="http://schemas.microsoft.com/office/drawing/2014/main" id="{C7099F65-F9A3-768F-AD2A-08E264B0D0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300" b="-1"/>
          <a:stretch/>
        </p:blipFill>
        <p:spPr>
          <a:xfrm>
            <a:off x="20" y="10"/>
            <a:ext cx="9113086" cy="6857990"/>
          </a:xfrm>
          <a:custGeom>
            <a:avLst/>
            <a:gdLst/>
            <a:ahLst/>
            <a:cxnLst/>
            <a:rect l="l" t="t" r="r" b="b"/>
            <a:pathLst>
              <a:path w="9113106" h="6858000">
                <a:moveTo>
                  <a:pt x="9113106" y="0"/>
                </a:moveTo>
                <a:lnTo>
                  <a:pt x="3102514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093C5F1-820E-45E2-BF45-96B147FEC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885325" cy="6858000"/>
          </a:xfrm>
          <a:custGeom>
            <a:avLst/>
            <a:gdLst>
              <a:gd name="connsiteX0" fmla="*/ 4456883 w 6885325"/>
              <a:gd name="connsiteY0" fmla="*/ 6858000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4456884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5 w 6885325"/>
              <a:gd name="connsiteY6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5 w 6885325"/>
              <a:gd name="connsiteY5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325" h="6858000">
                <a:moveTo>
                  <a:pt x="6885325" y="6857999"/>
                </a:moveTo>
                <a:lnTo>
                  <a:pt x="0" y="6858000"/>
                </a:lnTo>
                <a:lnTo>
                  <a:pt x="6010592" y="0"/>
                </a:lnTo>
                <a:lnTo>
                  <a:pt x="6885325" y="0"/>
                </a:lnTo>
                <a:lnTo>
                  <a:pt x="6885325" y="6857999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6DA60E-F0E6-5A92-153A-AF9E2739100C}"/>
              </a:ext>
            </a:extLst>
          </p:cNvPr>
          <p:cNvSpPr txBox="1"/>
          <p:nvPr/>
        </p:nvSpPr>
        <p:spPr>
          <a:xfrm>
            <a:off x="6822141" y="3702424"/>
            <a:ext cx="53698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Discrete Fourier Transform (DFT)</a:t>
            </a:r>
          </a:p>
          <a:p>
            <a:r>
              <a:rPr lang="nb-NO" dirty="0"/>
              <a:t>Fast Fourier Transform (FFT)</a:t>
            </a:r>
          </a:p>
          <a:p>
            <a:r>
              <a:rPr lang="nb-NO" dirty="0"/>
              <a:t>Probabilistic Matric Factorization (PMF)</a:t>
            </a:r>
          </a:p>
          <a:p>
            <a:endParaRPr lang="nb-NO" dirty="0"/>
          </a:p>
          <a:p>
            <a:r>
              <a:rPr lang="nb-NO" dirty="0"/>
              <a:t>And potential application for matrix interpolation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Victor Devaux-Chupin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46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E8F56E-7EB7-59DF-E83B-2AC965B6B8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1702" y="0"/>
                <a:ext cx="9905999" cy="356711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Implications:</a:t>
                </a:r>
              </a:p>
              <a:p>
                <a:r>
                  <a:rPr lang="nb-N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You divide by 2 the amount of computations at each step.</a:t>
                </a:r>
              </a:p>
              <a:p>
                <a:r>
                  <a:rPr lang="nb-N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Repeat over and over until you are down to single points. Each split uses sine waves’ symmetry and cuts computation by 2 -&gt;  O(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nb-N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nb-N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You basically break down the main DFT into smaller DFTs, to the point you are down to single sample size DFTs.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E8F56E-7EB7-59DF-E83B-2AC965B6B8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1702" y="0"/>
                <a:ext cx="9905999" cy="3567118"/>
              </a:xfrm>
              <a:blipFill>
                <a:blip r:embed="rId2"/>
                <a:stretch>
                  <a:fillRect l="-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61F4F27B-9818-A434-FC80-AEACABB43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12" y="3032458"/>
            <a:ext cx="5677392" cy="33683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2CB116-7B5E-26A9-CB95-49AC575A9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802" y="3897645"/>
            <a:ext cx="4900085" cy="14326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C76C06-3FFA-FA4B-7177-ABA84CD8212B}"/>
              </a:ext>
            </a:extLst>
          </p:cNvPr>
          <p:cNvSpPr txBox="1"/>
          <p:nvPr/>
        </p:nvSpPr>
        <p:spPr>
          <a:xfrm>
            <a:off x="486112" y="6484160"/>
            <a:ext cx="16608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From Wikipedia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746437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BE400-3117-C554-82DD-BB181AE07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200582"/>
            <a:ext cx="9905999" cy="1360898"/>
          </a:xfrm>
        </p:spPr>
        <p:txBody>
          <a:bodyPr/>
          <a:lstStyle/>
          <a:p>
            <a:r>
              <a:rPr lang="nb-NO" dirty="0"/>
              <a:t>DFT vs FFT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0EA894-C671-BB2A-5DA1-0489DC1973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2999" y="1561480"/>
                <a:ext cx="9905999" cy="356711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nb-N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b-N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to O(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nb-N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nb-N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many applications for FFT ! (sampling, compression, matrix factorization, used everyday in your phone and computer, but also in your brain !!)</a:t>
                </a:r>
              </a:p>
              <a:p>
                <a:r>
                  <a:rPr lang="nb-N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since its (re)discovery (Gauss was the first one to discover), no improvement in the computational cost </a:t>
                </a:r>
              </a:p>
              <a:p>
                <a:r>
                  <a:rPr lang="nb-N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Improvements ? DFT approximation (used mostly in parallel computation to reduce communication between processors, which is costly); probabilistic approximate algorithms can consider K of N nonzero Fourier coefficients and achieve 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K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nb-N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</a:t>
                </a:r>
              </a:p>
              <a:p>
                <a:r>
                  <a:rPr lang="nb-N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Still today, numpy cites Cooley and Tukey (1965) as the only source for their fft on the function’s page. Even though they use variants of this algorithm (Bluestein’s). </a:t>
                </a:r>
              </a:p>
              <a:p>
                <a:endParaRPr lang="nb-NO" dirty="0"/>
              </a:p>
              <a:p>
                <a:endParaRPr lang="nb-NO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0EA894-C671-BB2A-5DA1-0489DC1973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2999" y="1561480"/>
                <a:ext cx="9905999" cy="3567118"/>
              </a:xfrm>
              <a:blipFill>
                <a:blip r:embed="rId2"/>
                <a:stretch>
                  <a:fillRect l="-246" t="-171" r="-3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9897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D3B30-F290-EDE3-1DCA-9A589FC86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0"/>
            <a:ext cx="9905999" cy="1360898"/>
          </a:xfrm>
        </p:spPr>
        <p:txBody>
          <a:bodyPr/>
          <a:lstStyle/>
          <a:p>
            <a:r>
              <a:rPr lang="nb-NO" dirty="0"/>
              <a:t>Python implementation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8AB2D-9ED8-259F-7E22-5A2EBB708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1148684"/>
            <a:ext cx="5543551" cy="3181269"/>
          </a:xfrm>
        </p:spPr>
        <p:txBody>
          <a:bodyPr>
            <a:normAutofit fontScale="92500" lnSpcReduction="10000"/>
          </a:bodyPr>
          <a:lstStyle/>
          <a:p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Handmade DFT</a:t>
            </a:r>
          </a:p>
          <a:p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Chat-GPT DFT (originally appearing on 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https://jakevdp.github.io/blog/2013/08/28/understanding-the-fft/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Numpy and Scipy FFT</a:t>
            </a:r>
          </a:p>
          <a:p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use C implemented FFT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Apparently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Scipy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supposed to be faster for large datasets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FE8C38-0C16-256B-EBD1-4B8ED1078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550" y="2676525"/>
            <a:ext cx="550545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08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D3B30-F290-EDE3-1DCA-9A589FC86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0"/>
            <a:ext cx="9905999" cy="1360898"/>
          </a:xfrm>
        </p:spPr>
        <p:txBody>
          <a:bodyPr/>
          <a:lstStyle/>
          <a:p>
            <a:r>
              <a:rPr lang="nb-NO" dirty="0"/>
              <a:t>Python implementation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8AB2D-9ED8-259F-7E22-5A2EBB708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148684"/>
            <a:ext cx="5569886" cy="3181269"/>
          </a:xfrm>
        </p:spPr>
        <p:txBody>
          <a:bodyPr>
            <a:normAutofit/>
          </a:bodyPr>
          <a:lstStyle/>
          <a:p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Scipy is faster. No idea why. Both Numpy and Scipy use Bluestein’s algorithm</a:t>
            </a:r>
          </a:p>
          <a:p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Bluestein’s algorithm (Chirp-z transform) seems to be a more general implementation of Too</a:t>
            </a:r>
          </a:p>
          <a:p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FFT implemented in C and then called by Python. Can also be hardware implemented directly.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282C1E-A676-FFBA-6A09-07F1B0A0F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885" y="2739318"/>
            <a:ext cx="55054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08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70DD07-8B6A-90A9-23BC-7C7D6D655E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3000" y="539085"/>
                <a:ext cx="9905999" cy="356711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O(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nb-N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lower boundary seems pretty unsolvable. But can the FFT be used in itself as an optimization method ?</a:t>
                </a:r>
              </a:p>
              <a:p>
                <a:pPr marL="0" indent="0">
                  <a:buNone/>
                </a:pPr>
                <a:endParaRPr lang="nb-NO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b-N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my field, data can be sparse. How to interpret it the ‘best’ way possible ?</a:t>
                </a:r>
              </a:p>
              <a:p>
                <a:r>
                  <a:rPr lang="nb-N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Promising technique: Probabilistic Matrix Imputation</a:t>
                </a:r>
              </a:p>
              <a:p>
                <a:r>
                  <a:rPr lang="nb-N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Uses SVD to solve Probabilistic Matrix Factorization (PMF) </a:t>
                </a: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70DD07-8B6A-90A9-23BC-7C7D6D655E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539085"/>
                <a:ext cx="9905999" cy="3567118"/>
              </a:xfrm>
              <a:blipFill>
                <a:blip r:embed="rId2"/>
                <a:stretch>
                  <a:fillRect l="-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898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01D95-7F45-CF2C-6972-6CC30480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-261257"/>
            <a:ext cx="9905999" cy="1360898"/>
          </a:xfrm>
        </p:spPr>
        <p:txBody>
          <a:bodyPr/>
          <a:lstStyle/>
          <a:p>
            <a:r>
              <a:rPr lang="nb-NO" dirty="0"/>
              <a:t>Now for a bit of data science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8954F-B3A3-ADDE-C5B5-71838D57F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790" y="986483"/>
            <a:ext cx="11155209" cy="4266237"/>
          </a:xfrm>
        </p:spPr>
        <p:txBody>
          <a:bodyPr>
            <a:normAutofit/>
          </a:bodyPr>
          <a:lstStyle/>
          <a:p>
            <a:r>
              <a:rPr lang="nb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interpolate data in a ‘smarter’ way than spline, nearest neighbor, linear, etc... ?</a:t>
            </a:r>
          </a:p>
          <a:p>
            <a:r>
              <a:rPr lang="nb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Geophysical data has </a:t>
            </a:r>
            <a:r>
              <a:rPr lang="nb-NO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trends: </a:t>
            </a:r>
            <a:r>
              <a:rPr lang="nb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values of our variables are not entirely independant</a:t>
            </a:r>
          </a:p>
          <a:p>
            <a:r>
              <a:rPr lang="nb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glacier surface velocities.</a:t>
            </a:r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A5F25E-9644-72F8-0F20-28C9D3DE3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868" y="2347381"/>
            <a:ext cx="9444263" cy="451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3B753A7B-4616-BF04-6DB5-C5980F79A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888" y="2347381"/>
            <a:ext cx="2139243" cy="151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5A58A5D-D11A-3507-735D-17BA6D704FFE}"/>
              </a:ext>
            </a:extLst>
          </p:cNvPr>
          <p:cNvSpPr/>
          <p:nvPr/>
        </p:nvSpPr>
        <p:spPr>
          <a:xfrm>
            <a:off x="10027920" y="3027680"/>
            <a:ext cx="264160" cy="23368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759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8954F-B3A3-ADDE-C5B5-71838D57F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95" y="0"/>
            <a:ext cx="4388886" cy="4266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expect values to be:</a:t>
            </a:r>
          </a:p>
          <a:p>
            <a:r>
              <a:rPr lang="nb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in Summer</a:t>
            </a:r>
          </a:p>
          <a:p>
            <a:r>
              <a:rPr lang="nb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in Winter</a:t>
            </a:r>
          </a:p>
          <a:p>
            <a:r>
              <a:rPr lang="nb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in mid-April/May</a:t>
            </a:r>
          </a:p>
          <a:p>
            <a:r>
              <a:rPr lang="nb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Decreasing in September/October</a:t>
            </a:r>
          </a:p>
          <a:p>
            <a:endParaRPr lang="nb-NO" sz="1900" dirty="0"/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A5F25E-9644-72F8-0F20-28C9D3DE3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868" y="2347381"/>
            <a:ext cx="9444263" cy="451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3B753A7B-4616-BF04-6DB5-C5980F79A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888" y="2347381"/>
            <a:ext cx="2139243" cy="151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5A58A5D-D11A-3507-735D-17BA6D704FFE}"/>
              </a:ext>
            </a:extLst>
          </p:cNvPr>
          <p:cNvSpPr/>
          <p:nvPr/>
        </p:nvSpPr>
        <p:spPr>
          <a:xfrm>
            <a:off x="10027920" y="3027680"/>
            <a:ext cx="264160" cy="23368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1CC2792-2D20-8866-A790-4AE14154B4D2}"/>
              </a:ext>
            </a:extLst>
          </p:cNvPr>
          <p:cNvSpPr txBox="1">
            <a:spLocks/>
          </p:cNvSpPr>
          <p:nvPr/>
        </p:nvSpPr>
        <p:spPr>
          <a:xfrm>
            <a:off x="5988315" y="39923"/>
            <a:ext cx="4388886" cy="4266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29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during rainfalls</a:t>
            </a:r>
          </a:p>
          <a:p>
            <a:r>
              <a:rPr lang="nb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Slowing down after rainfalls</a:t>
            </a:r>
          </a:p>
          <a:p>
            <a:r>
              <a:rPr lang="nb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maybe increase by 1 order of magnitude once in a while (surge)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278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086B8-9FFE-96A7-D69A-2E403E9BE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27306"/>
            <a:ext cx="9905999" cy="3567118"/>
          </a:xfrm>
        </p:spPr>
        <p:txBody>
          <a:bodyPr/>
          <a:lstStyle/>
          <a:p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Datacube (3D matrix) – X, Y, Time</a:t>
            </a:r>
          </a:p>
          <a:p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Irrgularly sampled signal: we want to change that</a:t>
            </a:r>
          </a:p>
          <a:p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lookalike patterns to interpolate the dataset, but ‘punish’ distant patterns</a:t>
            </a:r>
          </a:p>
          <a:p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use a method derived from Probabilistic Matrix Factorization (</a:t>
            </a:r>
            <a:r>
              <a:rPr lang="en-GB" dirty="0" err="1">
                <a:effectLst/>
                <a:latin typeface="Times New Roman" panose="02020603050405020304" pitchFamily="18" charset="0"/>
              </a:rPr>
              <a:t>Salakhutdinov</a:t>
            </a:r>
            <a:r>
              <a:rPr lang="en-GB" dirty="0">
                <a:effectLst/>
                <a:latin typeface="Times New Roman" panose="02020603050405020304" pitchFamily="18" charset="0"/>
              </a:rPr>
              <a:t> and </a:t>
            </a:r>
            <a:r>
              <a:rPr lang="en-GB" dirty="0" err="1">
                <a:effectLst/>
                <a:latin typeface="Times New Roman" panose="02020603050405020304" pitchFamily="18" charset="0"/>
              </a:rPr>
              <a:t>Mnih</a:t>
            </a:r>
            <a:r>
              <a:rPr lang="en-GB" dirty="0">
                <a:effectLst/>
                <a:latin typeface="Times New Roman" panose="02020603050405020304" pitchFamily="18" charset="0"/>
              </a:rPr>
              <a:t>, 2007), based on a Bayesian approach.</a:t>
            </a:r>
          </a:p>
          <a:p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8EB0551D-D657-98EC-5C2C-FA89339A6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80" y="2773680"/>
            <a:ext cx="4084320" cy="408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75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C6A104-E1FF-B00A-727C-877148138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758" y="614998"/>
            <a:ext cx="5076723" cy="356711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E8A93E-59FF-2DB1-A21B-3C60E0517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700" y="829446"/>
            <a:ext cx="4829492" cy="31837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8DA8F0-3F07-DD06-EA76-E50AC131E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532" y="4410458"/>
            <a:ext cx="6629975" cy="1333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51266B-2297-03BC-7F98-83BFBF428302}"/>
              </a:ext>
            </a:extLst>
          </p:cNvPr>
          <p:cNvSpPr txBox="1"/>
          <p:nvPr/>
        </p:nvSpPr>
        <p:spPr>
          <a:xfrm>
            <a:off x="2509520" y="5740400"/>
            <a:ext cx="663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Likelyhood of the entries of X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EBA04A-0027-6289-A677-BC682FFF5B59}"/>
              </a:ext>
            </a:extLst>
          </p:cNvPr>
          <p:cNvSpPr txBox="1"/>
          <p:nvPr/>
        </p:nvSpPr>
        <p:spPr>
          <a:xfrm>
            <a:off x="1933892" y="6243002"/>
            <a:ext cx="10444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From https://towardsdatascience.com/probabilistic-matrix-factorization-b7852244a321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178354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8AE56B-365E-E5E3-DED9-3EA84D963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507" y="469834"/>
            <a:ext cx="6767146" cy="15088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96C7CD-3F66-61EA-F179-CDCC8C2989CA}"/>
              </a:ext>
            </a:extLst>
          </p:cNvPr>
          <p:cNvSpPr txBox="1"/>
          <p:nvPr/>
        </p:nvSpPr>
        <p:spPr>
          <a:xfrm>
            <a:off x="2590507" y="0"/>
            <a:ext cx="377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 distributions on </a:t>
            </a:r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FCE71D-64F6-BE75-840E-253368E8F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506" y="2932471"/>
            <a:ext cx="6767146" cy="7343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21247B-6F08-61E5-0B2E-FA8C6754674C}"/>
              </a:ext>
            </a:extLst>
          </p:cNvPr>
          <p:cNvSpPr txBox="1"/>
          <p:nvPr/>
        </p:nvSpPr>
        <p:spPr>
          <a:xfrm>
            <a:off x="2590506" y="2152136"/>
            <a:ext cx="8047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posterior distribution. We want to find the Maximum A Posteriori estimate (MAP) by finding </a:t>
            </a:r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maximize the posterior distribution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B6549A-8584-065E-088D-1B943DAC6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781" y="4349887"/>
            <a:ext cx="6416596" cy="9373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79A140-5818-7C74-ABCB-9B337F1F5516}"/>
              </a:ext>
            </a:extLst>
          </p:cNvPr>
          <p:cNvSpPr txBox="1"/>
          <p:nvPr/>
        </p:nvSpPr>
        <p:spPr>
          <a:xfrm>
            <a:off x="2590506" y="3800832"/>
            <a:ext cx="804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Equivalent to maximizing the log-posterior: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E1921C-1F4C-D787-2E87-79006D56E73E}"/>
              </a:ext>
            </a:extLst>
          </p:cNvPr>
          <p:cNvSpPr txBox="1"/>
          <p:nvPr/>
        </p:nvSpPr>
        <p:spPr>
          <a:xfrm>
            <a:off x="2590506" y="5358501"/>
            <a:ext cx="804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Equivalent to minimizing a loss function (with various regularizations):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30E5063-02C2-9A90-D1E4-D7256C9BED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5781" y="5799107"/>
            <a:ext cx="6553678" cy="8311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61CF98A-36F5-86D0-EC82-AD2462F967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1364" y="6084273"/>
            <a:ext cx="144926" cy="18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89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EC18B-7E87-659A-6A35-9FB20C05F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1162"/>
            <a:ext cx="9905999" cy="1360898"/>
          </a:xfrm>
        </p:spPr>
        <p:txBody>
          <a:bodyPr/>
          <a:lstStyle/>
          <a:p>
            <a:r>
              <a:rPr lang="nb-NO" dirty="0"/>
              <a:t>Fourier Transform – A recap</a:t>
            </a:r>
            <a:endParaRPr lang="en-GB" dirty="0"/>
          </a:p>
        </p:txBody>
      </p:sp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0E1E951D-62E4-F5CB-CFDD-F0E5662BC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72" y="1408444"/>
            <a:ext cx="7152253" cy="414830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3D045F-9D7E-45CE-1EF1-27ACCBE69B67}"/>
              </a:ext>
            </a:extLst>
          </p:cNvPr>
          <p:cNvSpPr txBox="1"/>
          <p:nvPr/>
        </p:nvSpPr>
        <p:spPr>
          <a:xfrm>
            <a:off x="1264024" y="6158753"/>
            <a:ext cx="978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Convert a function to the frequency domain (change of basis) – Decompose a function into a sum of sine waves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B0A146-06C8-9227-E5E8-A8FCE7839082}"/>
              </a:ext>
            </a:extLst>
          </p:cNvPr>
          <p:cNvSpPr txBox="1"/>
          <p:nvPr/>
        </p:nvSpPr>
        <p:spPr>
          <a:xfrm>
            <a:off x="5620627" y="5750030"/>
            <a:ext cx="24652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https://mriquestions.com/fourier-transform-ft.html</a:t>
            </a:r>
          </a:p>
        </p:txBody>
      </p:sp>
    </p:spTree>
    <p:extLst>
      <p:ext uri="{BB962C8B-B14F-4D97-AF65-F5344CB8AC3E}">
        <p14:creationId xmlns:p14="http://schemas.microsoft.com/office/powerpoint/2010/main" val="4183624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, table&#10;&#10;Description automatically generated">
            <a:extLst>
              <a:ext uri="{FF2B5EF4-FFF2-40B4-BE49-F238E27FC236}">
                <a16:creationId xmlns:a16="http://schemas.microsoft.com/office/drawing/2014/main" id="{02FE6693-8D94-6659-CE1A-94DE87EDE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131" y="863400"/>
            <a:ext cx="9215738" cy="356711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74CF13-64F8-36E4-EA94-025AC2D83181}"/>
              </a:ext>
            </a:extLst>
          </p:cNvPr>
          <p:cNvSpPr txBox="1"/>
          <p:nvPr/>
        </p:nvSpPr>
        <p:spPr>
          <a:xfrm>
            <a:off x="1121092" y="6382861"/>
            <a:ext cx="10444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From https://towardsdatascience.com/probabilistic-matrix-factorization-b7852244a321</a:t>
            </a:r>
            <a:endParaRPr lang="en-GB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3CE7F2D-EEB8-4748-07A8-0B59B1119E6B}"/>
                  </a:ext>
                </a:extLst>
              </p:cNvPr>
              <p:cNvSpPr txBox="1"/>
              <p:nvPr/>
            </p:nvSpPr>
            <p:spPr>
              <a:xfrm>
                <a:off x="1323392" y="4430512"/>
                <a:ext cx="9545216" cy="1821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apply a Singular Value Decomposition on (</a:t>
                </a:r>
                <a:r>
                  <a:rPr lang="nb-NO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UV</a:t>
                </a:r>
                <a:r>
                  <a:rPr lang="nb-N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to recover the principal modes of the interpolated matrix (</a:t>
                </a:r>
                <a:r>
                  <a:rPr lang="nb-NO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UV</a:t>
                </a:r>
                <a:r>
                  <a:rPr lang="nb-N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and then recompose the interpolated matrix depending on a chosen amount of modes (reduces noise-related modes that way): </a:t>
                </a:r>
              </a:p>
              <a:p>
                <a:endParaRPr lang="nb-NO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𝑠𝑣𝑑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𝑼𝑽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GB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𝒓𝒆𝒄𝒐𝒏𝒔𝒕𝒓𝒖𝒄𝒕𝒆𝒅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𝒖𝒔</m:t>
                      </m:r>
                      <m:sSup>
                        <m:sSup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GB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3CE7F2D-EEB8-4748-07A8-0B59B1119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392" y="4430512"/>
                <a:ext cx="9545216" cy="1821140"/>
              </a:xfrm>
              <a:prstGeom prst="rect">
                <a:avLst/>
              </a:prstGeom>
              <a:blipFill>
                <a:blip r:embed="rId3"/>
                <a:stretch>
                  <a:fillRect l="-511" t="-2007" r="-3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70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8773-FC2D-BBC4-B42A-523E42DBA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0"/>
            <a:ext cx="9905999" cy="1360898"/>
          </a:xfrm>
        </p:spPr>
        <p:txBody>
          <a:bodyPr/>
          <a:lstStyle/>
          <a:p>
            <a:r>
              <a:rPr lang="nb-NO" dirty="0"/>
              <a:t>Limitations and questions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33E6E-ED41-AD24-3B7F-2A5F58C2B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1360898"/>
            <a:ext cx="9905999" cy="3567118"/>
          </a:xfrm>
        </p:spPr>
        <p:txBody>
          <a:bodyPr>
            <a:noAutofit/>
          </a:bodyPr>
          <a:lstStyle/>
          <a:p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Regularization factors are chosen via a knowledge of the dataset, and trial-and-error.</a:t>
            </a:r>
          </a:p>
          <a:p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choose more automatically these factors ?</a:t>
            </a:r>
          </a:p>
          <a:p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susceptible to noise.</a:t>
            </a:r>
          </a:p>
          <a:p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slow and memory intensive. </a:t>
            </a:r>
          </a:p>
          <a:p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 FFT of the incomplete dataset help understand the dataset and choose the regularizations ?</a:t>
            </a:r>
          </a:p>
          <a:p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SVD and FFT both are changes of basis. SVD gives information on modes rank, while FFT gives information on frequency rank.</a:t>
            </a:r>
          </a:p>
          <a:p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Applying Principal Component Analysis (PCA) through a SVD on the FFT of the interpolated dataset ? </a:t>
            </a:r>
          </a:p>
          <a:p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we compress the </a:t>
            </a:r>
            <a:r>
              <a:rPr lang="nb-NO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matrix with the FFT in order to apply the imputation faster ? </a:t>
            </a:r>
          </a:p>
          <a:p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the two methods be used together to speed-up the process of matrix interpolation, but also help recognize patterns in the dataset ?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759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E56CA-0EB2-53BF-1CC1-C755DE22A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273"/>
            <a:ext cx="9905999" cy="56938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Cooley, James W., and John W. Tukey. "An algorithm for the machine calculation of complex Fourier series."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Mathematics of computation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19.90 (1965): 297-301.</a:t>
            </a: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Bluestein, Leo. "A linear filtering approach to the computation of discrete Fourier transform."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Transactions on Audio and Electroacoustics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18.4 (1970): 451-455.</a:t>
            </a:r>
          </a:p>
          <a:p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Veritasium -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Remarkable Story Behind The Most Important Algorithm Of All Time 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https://www.youtube.com/watch?v=nmgFG7PUHfo</a:t>
            </a: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https://towardsdatascience.com/probabilistic-matrix-factorization-b7852244a321</a:t>
            </a: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Briggs, William L., and Van Emden Henson. </a:t>
            </a:r>
            <a:r>
              <a:rPr lang="en-US" i="1" dirty="0"/>
              <a:t>The DFT: an owner's manual for the discrete Fourier transform</a:t>
            </a:r>
            <a:r>
              <a:rPr lang="en-US" dirty="0"/>
              <a:t>. Society for Industrial and Applied Mathematics, 1995.</a:t>
            </a:r>
          </a:p>
          <a:p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https://en.wikipedia.org/wiki/Cooley%E2%80%93Tukey_FFT_algorithm</a:t>
            </a: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/>
              <a:t>https://mriquestions.com/fourier-transform-ft.html</a:t>
            </a:r>
          </a:p>
          <a:p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https://en.wikipedia.org/wiki/Fourier_transform</a:t>
            </a:r>
          </a:p>
          <a:p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37A4A-8B24-4910-57D9-0E3577092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753" y="279108"/>
            <a:ext cx="9905999" cy="3567118"/>
          </a:xfrm>
        </p:spPr>
        <p:txBody>
          <a:bodyPr/>
          <a:lstStyle/>
          <a:p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1: Take the sine waves for which the product with the signal gives a non-zero area. The size of area is the relative amplitude of the sine wave.</a:t>
            </a:r>
          </a:p>
          <a:p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 for all waves and get the frequency spectrum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38C24A-2E11-759F-7BFB-1435606CE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1689912"/>
            <a:ext cx="8875059" cy="431262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0D8032-A181-B81B-695F-F9B1C885E495}"/>
              </a:ext>
            </a:extLst>
          </p:cNvPr>
          <p:cNvCxnSpPr/>
          <p:nvPr/>
        </p:nvCxnSpPr>
        <p:spPr>
          <a:xfrm>
            <a:off x="6768353" y="2330824"/>
            <a:ext cx="0" cy="139849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16364AD-F656-7172-C2AF-F52DAF73AEDF}"/>
              </a:ext>
            </a:extLst>
          </p:cNvPr>
          <p:cNvSpPr txBox="1"/>
          <p:nvPr/>
        </p:nvSpPr>
        <p:spPr>
          <a:xfrm>
            <a:off x="6606988" y="6167718"/>
            <a:ext cx="41506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Veritasium -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Remarkable Story Behind The Most Important Algorithm Of All Time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720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37A4A-8B24-4910-57D9-0E3577092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753" y="279108"/>
            <a:ext cx="9905999" cy="3567118"/>
          </a:xfrm>
        </p:spPr>
        <p:txBody>
          <a:bodyPr/>
          <a:lstStyle/>
          <a:p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1: Take the sine and cosine waves for which their product with the signal gives a non-zero area. The size of area is the relative amplitude of the sine or cosine wave.</a:t>
            </a:r>
          </a:p>
          <a:p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 for all waves and get the frequency spectrum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38C24A-2E11-759F-7BFB-1435606CE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1689912"/>
            <a:ext cx="8875059" cy="431262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0D8032-A181-B81B-695F-F9B1C885E495}"/>
              </a:ext>
            </a:extLst>
          </p:cNvPr>
          <p:cNvCxnSpPr/>
          <p:nvPr/>
        </p:nvCxnSpPr>
        <p:spPr>
          <a:xfrm>
            <a:off x="6768353" y="2330824"/>
            <a:ext cx="0" cy="139849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FBDE826-2843-9EC9-B9CC-22674D52561C}"/>
              </a:ext>
            </a:extLst>
          </p:cNvPr>
          <p:cNvSpPr txBox="1"/>
          <p:nvPr/>
        </p:nvSpPr>
        <p:spPr>
          <a:xfrm>
            <a:off x="6606988" y="6167718"/>
            <a:ext cx="41506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Veritasium -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Remarkable Story Behind The Most Important Algorithm Of All Time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A58651-0A63-2CB8-45FD-2CD0406BA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470" y="1710500"/>
            <a:ext cx="8875059" cy="4397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6E0E27-1F7F-18B2-2264-763F39399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434" y="1672107"/>
            <a:ext cx="3474318" cy="9475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20E0AC-6321-3588-25B9-94CCBF96EDB6}"/>
              </a:ext>
            </a:extLst>
          </p:cNvPr>
          <p:cNvSpPr txBox="1"/>
          <p:nvPr/>
        </p:nvSpPr>
        <p:spPr>
          <a:xfrm>
            <a:off x="7637434" y="2657802"/>
            <a:ext cx="24652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From Wikipedia</a:t>
            </a:r>
          </a:p>
        </p:txBody>
      </p:sp>
    </p:spTree>
    <p:extLst>
      <p:ext uri="{BB962C8B-B14F-4D97-AF65-F5344CB8AC3E}">
        <p14:creationId xmlns:p14="http://schemas.microsoft.com/office/powerpoint/2010/main" val="2818043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722C1-8EC4-929A-280F-D0D8A6114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Discrete Fourier Transform 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BA7583-879D-4733-04D6-1A077E437A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b-N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 signal is now discrete, and finite (in time)</a:t>
                </a:r>
              </a:p>
              <a:p>
                <a:r>
                  <a:rPr lang="nb-N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Sampling frequency will impact the frequency spectrum (lower sampling frequency = less high frequencies in the spectrum -&gt; Nyquist Frequency)</a:t>
                </a:r>
              </a:p>
              <a:p>
                <a:r>
                  <a:rPr lang="nb-N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Multiply each sine wave with each point</a:t>
                </a:r>
              </a:p>
              <a:p>
                <a:r>
                  <a:rPr lang="nb-N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b-N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nb-N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Super expensive !!!!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BA7583-879D-4733-04D6-1A077E437A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54" t="-1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418AEAB-5CBD-F582-CC43-50F73A404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322" y="4624168"/>
            <a:ext cx="6510309" cy="107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25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DE1353-8C7F-529A-7AF2-597F297C9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388" y="2391739"/>
            <a:ext cx="8480612" cy="42200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1EE6B7-1AFC-1BE3-8097-010D8243922F}"/>
              </a:ext>
            </a:extLst>
          </p:cNvPr>
          <p:cNvSpPr txBox="1"/>
          <p:nvPr/>
        </p:nvSpPr>
        <p:spPr>
          <a:xfrm>
            <a:off x="8238563" y="6611778"/>
            <a:ext cx="41506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Veritasium -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Remarkable Story Behind The Most Important Algorithm Of All Time</a:t>
            </a:r>
          </a:p>
          <a:p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9DBB99E-0583-087A-2210-7A0E3009B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894" y="197839"/>
            <a:ext cx="9905999" cy="3567118"/>
          </a:xfrm>
        </p:spPr>
        <p:txBody>
          <a:bodyPr/>
          <a:lstStyle/>
          <a:p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samples</a:t>
            </a:r>
          </a:p>
          <a:p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frequency bins (number n corresponds to the amount of periods in the duration of the signal: F1 represent a sine wave of 1 Hz)</a:t>
            </a:r>
          </a:p>
          <a:p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Multiply each point by a sine and a cosine wave of the corresponding frequency</a:t>
            </a:r>
          </a:p>
          <a:p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them up: and it gives the amplitude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612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40F82-0FEB-7ECA-69EC-992B6B705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0"/>
            <a:ext cx="9905999" cy="1360898"/>
          </a:xfrm>
        </p:spPr>
        <p:txBody>
          <a:bodyPr/>
          <a:lstStyle/>
          <a:p>
            <a:r>
              <a:rPr lang="nb-NO" dirty="0"/>
              <a:t>Issue: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169E89-FD5B-8ECD-7F83-478C92BDA6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2999" y="1035071"/>
                <a:ext cx="9905999" cy="3567118"/>
              </a:xfrm>
            </p:spPr>
            <p:txBody>
              <a:bodyPr/>
              <a:lstStyle/>
              <a:p>
                <a:r>
                  <a:rPr lang="nb-N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compute DFT: you need to multiply N points by N sine waves: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b-N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Need to come up with a solution for faster computation: Fast Fourier Transformation (FFT)</a:t>
                </a:r>
              </a:p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Cooley Tuckey algorithm (</a:t>
                </a:r>
                <a:r>
                  <a:rPr lang="en-US" dirty="0"/>
                  <a:t>Cooley, James W., and John W. Tukey. "An algorithm for the machine calculation of complex Fourier series." </a:t>
                </a:r>
                <a:r>
                  <a:rPr lang="en-US" i="1" dirty="0"/>
                  <a:t>Mathematics of computation</a:t>
                </a:r>
                <a:r>
                  <a:rPr lang="en-US" dirty="0"/>
                  <a:t> 19.90 (1965): 297-301.)</a:t>
                </a: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Useful: sine waves are periodic -&gt; overlap over the frequencies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169E89-FD5B-8ECD-7F83-478C92BDA6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2999" y="1035071"/>
                <a:ext cx="9905999" cy="3567118"/>
              </a:xfrm>
              <a:blipFill>
                <a:blip r:embed="rId2"/>
                <a:stretch>
                  <a:fillRect l="-492" t="-1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128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9AF4C-CD34-7516-488D-7E19DDC08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6708"/>
            <a:ext cx="9905999" cy="3567118"/>
          </a:xfrm>
        </p:spPr>
        <p:txBody>
          <a:bodyPr/>
          <a:lstStyle/>
          <a:p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Waves intersect multiple times over the same points: less calculations needed</a:t>
            </a:r>
          </a:p>
          <a:p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our case: of 64 calculations (8 per point)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(only cosines are represented on the graphic otherwise is would be too cluttered)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wave crossing along the line going through a point is a multiplication. Each red circle represents overlapping multiplications: 24 calculations instead of 64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5A38A-A2E5-31E5-C05C-52E76D146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612" y="2404737"/>
            <a:ext cx="8588188" cy="43265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50AB23-44B8-F9D3-1BDE-3C05A4491247}"/>
              </a:ext>
            </a:extLst>
          </p:cNvPr>
          <p:cNvSpPr txBox="1"/>
          <p:nvPr/>
        </p:nvSpPr>
        <p:spPr>
          <a:xfrm>
            <a:off x="484094" y="6167719"/>
            <a:ext cx="32183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Veritasium -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Remarkable Story Behind The Most Important Algorithm Of All Time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8979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703BF-6B19-9A78-A718-D7CB5C747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82" y="153603"/>
            <a:ext cx="9905999" cy="3567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find which calculations overlap ? You recursively break down your sample size.</a:t>
            </a:r>
          </a:p>
          <a:p>
            <a:r>
              <a:rPr lang="nb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 your samples into odd and even indices              Divide (bit-reversal in this case)</a:t>
            </a:r>
          </a:p>
          <a:p>
            <a:r>
              <a:rPr lang="nb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Multiply each of them by the frequency waves</a:t>
            </a:r>
          </a:p>
          <a:p>
            <a:r>
              <a:rPr lang="nb-N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comparing the first half of the frequency waves to the 2nd half, we can see they overlap at each sample point</a:t>
            </a:r>
            <a:endParaRPr lang="en-GB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86E727-0B4D-72CB-3387-9BE2CC604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84" y="2718766"/>
            <a:ext cx="4330033" cy="33324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8C43DA-24B9-4138-0BAA-0C3500DF3D5A}"/>
              </a:ext>
            </a:extLst>
          </p:cNvPr>
          <p:cNvSpPr txBox="1"/>
          <p:nvPr/>
        </p:nvSpPr>
        <p:spPr>
          <a:xfrm>
            <a:off x="313684" y="6140824"/>
            <a:ext cx="1927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Indices: 0, 2, 4, 6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8E2861-3AEB-D29E-7090-867827AB1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901" y="2639193"/>
            <a:ext cx="3502605" cy="349155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5426C4D-6B7F-9440-7E5E-B8DA6AA04038}"/>
              </a:ext>
            </a:extLst>
          </p:cNvPr>
          <p:cNvCxnSpPr/>
          <p:nvPr/>
        </p:nvCxnSpPr>
        <p:spPr>
          <a:xfrm>
            <a:off x="4858871" y="4464424"/>
            <a:ext cx="146124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2C6093D-8262-082D-4862-8D20BC2F2588}"/>
              </a:ext>
            </a:extLst>
          </p:cNvPr>
          <p:cNvSpPr txBox="1"/>
          <p:nvPr/>
        </p:nvSpPr>
        <p:spPr>
          <a:xfrm>
            <a:off x="6528901" y="6140824"/>
            <a:ext cx="3977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For odd indices: the values of pair sine waves are the negative of the other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BDAAAC-1EC2-0056-B491-D19813A9FBEB}"/>
              </a:ext>
            </a:extLst>
          </p:cNvPr>
          <p:cNvSpPr txBox="1"/>
          <p:nvPr/>
        </p:nvSpPr>
        <p:spPr>
          <a:xfrm>
            <a:off x="10031506" y="3263154"/>
            <a:ext cx="2160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Veritasium -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Remarkable Story Behind The Most Important Algorithm Of All Time</a:t>
            </a:r>
          </a:p>
          <a:p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BA41439-15E6-0588-C04A-D28AEABC32A8}"/>
              </a:ext>
            </a:extLst>
          </p:cNvPr>
          <p:cNvCxnSpPr>
            <a:cxnSpLocks/>
          </p:cNvCxnSpPr>
          <p:nvPr/>
        </p:nvCxnSpPr>
        <p:spPr>
          <a:xfrm>
            <a:off x="10544323" y="1165038"/>
            <a:ext cx="0" cy="91311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D61E705-CEC7-BC9D-2212-6488989C3BC6}"/>
              </a:ext>
            </a:extLst>
          </p:cNvPr>
          <p:cNvSpPr txBox="1"/>
          <p:nvPr/>
        </p:nvSpPr>
        <p:spPr>
          <a:xfrm>
            <a:off x="10710673" y="1444795"/>
            <a:ext cx="1260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Conquer</a:t>
            </a:r>
          </a:p>
          <a:p>
            <a:r>
              <a:rPr lang="nb-NO" dirty="0"/>
              <a:t>(Combine)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8F02B7-4F37-5BE6-EF3B-5FAC89E45733}"/>
              </a:ext>
            </a:extLst>
          </p:cNvPr>
          <p:cNvCxnSpPr>
            <a:cxnSpLocks/>
          </p:cNvCxnSpPr>
          <p:nvPr/>
        </p:nvCxnSpPr>
        <p:spPr>
          <a:xfrm>
            <a:off x="6089963" y="586540"/>
            <a:ext cx="0" cy="57849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C0F5846A-720C-E149-4224-44E9AEC6AF4C}"/>
              </a:ext>
            </a:extLst>
          </p:cNvPr>
          <p:cNvCxnSpPr>
            <a:cxnSpLocks/>
          </p:cNvCxnSpPr>
          <p:nvPr/>
        </p:nvCxnSpPr>
        <p:spPr>
          <a:xfrm rot="10800000">
            <a:off x="9675846" y="875790"/>
            <a:ext cx="2054473" cy="892171"/>
          </a:xfrm>
          <a:prstGeom prst="curvedConnector3">
            <a:avLst>
              <a:gd name="adj1" fmla="val -16307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313591"/>
      </p:ext>
    </p:extLst>
  </p:cSld>
  <p:clrMapOvr>
    <a:masterClrMapping/>
  </p:clrMapOvr>
</p:sld>
</file>

<file path=ppt/theme/theme1.xml><?xml version="1.0" encoding="utf-8"?>
<a:theme xmlns:a="http://schemas.openxmlformats.org/drawingml/2006/main" name="Regatta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Walbaum Display">
      <a:majorFont>
        <a:latin typeface="Walbaum Display"/>
        <a:ea typeface=""/>
        <a:cs typeface=""/>
      </a:majorFont>
      <a:minorFont>
        <a:latin typeface="Walbaum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attaVTI" id="{FFC3BCE5-6357-41D1-8E67-3F85B69D7E86}" vid="{893A6374-FE17-48E5-8B62-678C1B11AA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1509</Words>
  <Application>Microsoft Office PowerPoint</Application>
  <PresentationFormat>Widescreen</PresentationFormat>
  <Paragraphs>124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Cambria Math</vt:lpstr>
      <vt:lpstr>Times New Roman</vt:lpstr>
      <vt:lpstr>Walbaum Display</vt:lpstr>
      <vt:lpstr>RegattaVTI</vt:lpstr>
      <vt:lpstr>PowerPoint Presentation</vt:lpstr>
      <vt:lpstr>Fourier Transform – A recap</vt:lpstr>
      <vt:lpstr>PowerPoint Presentation</vt:lpstr>
      <vt:lpstr>PowerPoint Presentation</vt:lpstr>
      <vt:lpstr>Discrete Fourier Transform ?</vt:lpstr>
      <vt:lpstr>PowerPoint Presentation</vt:lpstr>
      <vt:lpstr>Issue:</vt:lpstr>
      <vt:lpstr>PowerPoint Presentation</vt:lpstr>
      <vt:lpstr>PowerPoint Presentation</vt:lpstr>
      <vt:lpstr>PowerPoint Presentation</vt:lpstr>
      <vt:lpstr>DFT vs FFT</vt:lpstr>
      <vt:lpstr>Python implementation</vt:lpstr>
      <vt:lpstr>Python implementation</vt:lpstr>
      <vt:lpstr>PowerPoint Presentation</vt:lpstr>
      <vt:lpstr>Now for a bit of data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Limitations and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 Devaux-Chupin</dc:creator>
  <cp:lastModifiedBy>Victor Devaux-Chupin</cp:lastModifiedBy>
  <cp:revision>6</cp:revision>
  <dcterms:created xsi:type="dcterms:W3CDTF">2023-03-29T22:59:38Z</dcterms:created>
  <dcterms:modified xsi:type="dcterms:W3CDTF">2023-03-31T16:26:30Z</dcterms:modified>
</cp:coreProperties>
</file>